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  <p:sldMasterId id="2147483708" r:id="rId3"/>
    <p:sldMasterId id="2147483720" r:id="rId4"/>
    <p:sldMasterId id="2147483732" r:id="rId5"/>
    <p:sldMasterId id="2147483744" r:id="rId6"/>
  </p:sldMasterIdLst>
  <p:sldIdLst>
    <p:sldId id="257" r:id="rId7"/>
    <p:sldId id="258" r:id="rId8"/>
    <p:sldId id="259" r:id="rId9"/>
    <p:sldId id="260" r:id="rId10"/>
    <p:sldId id="263" r:id="rId11"/>
    <p:sldId id="261" r:id="rId12"/>
    <p:sldId id="26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viewProps" Target="viewProp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8471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010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1080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1959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6346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2981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05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7483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773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6572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374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3770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6099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5079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7225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0239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2135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7167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1281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1404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8725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493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0423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9980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4021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5931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42649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9301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0493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1827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09835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0388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982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1573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91320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43946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83565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49820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24282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0869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7471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9738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40930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151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13688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32718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859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52772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49394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0533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3945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5541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27928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7092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399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46893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77153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98774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51629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58479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62323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39925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091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527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280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557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1619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7163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3972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70290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8853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31.07.2020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8503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olabel.org.ua/stalij-rozvitok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hyperlink" Target="https://www.youtube.com/watch?v=pKnesyS0Cs8" TargetMode="External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916832"/>
            <a:ext cx="7851648" cy="1828800"/>
          </a:xfrm>
        </p:spPr>
        <p:txBody>
          <a:bodyPr>
            <a:normAutofit/>
          </a:bodyPr>
          <a:lstStyle/>
          <a:p>
            <a:r>
              <a:rPr lang="ru-RU" sz="6000" dirty="0" smtClean="0">
                <a:effectLst/>
              </a:rPr>
              <a:t>Стратег</a:t>
            </a:r>
            <a:r>
              <a:rPr lang="uk-UA" sz="6000" dirty="0" err="1" smtClean="0">
                <a:effectLst/>
              </a:rPr>
              <a:t>ія</a:t>
            </a:r>
            <a:r>
              <a:rPr lang="uk-UA" sz="6000" dirty="0" smtClean="0">
                <a:effectLst/>
              </a:rPr>
              <a:t> сталого розвитку</a:t>
            </a:r>
            <a:endParaRPr lang="uk-UA" sz="6000" dirty="0"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4293096"/>
            <a:ext cx="7854696" cy="1752600"/>
          </a:xfrm>
        </p:spPr>
        <p:txBody>
          <a:bodyPr>
            <a:noAutofit/>
          </a:bodyPr>
          <a:lstStyle/>
          <a:p>
            <a:r>
              <a:rPr lang="en-US" sz="4400" dirty="0"/>
              <a:t>Sustainable development strategy</a:t>
            </a:r>
            <a:endParaRPr lang="uk-UA" sz="4400" dirty="0"/>
          </a:p>
        </p:txBody>
      </p:sp>
      <p:pic>
        <p:nvPicPr>
          <p:cNvPr id="4" name="Picture 2" descr="C:\Users\User\Downloads\15960357193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79712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ser\Downloads\15960357188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1482"/>
            <a:ext cx="2031367" cy="190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118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accent1">
                    <a:lumMod val="75000"/>
                  </a:schemeClr>
                </a:solidFill>
              </a:rPr>
              <a:t>УСПІШНА СТРАТЕГІЯ СТАЛОГО РОЗВИТКУ – ВИСОКА ЯКІСТЬ ЖИТТЯ СУСПІЛЬСТВА</a:t>
            </a:r>
            <a:endParaRPr lang="uk-UA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935480"/>
            <a:ext cx="7488832" cy="438912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b="1" dirty="0" smtClean="0"/>
              <a:t>Опанувавши курс ви зможете:</a:t>
            </a:r>
          </a:p>
          <a:p>
            <a:pPr>
              <a:buFontTx/>
              <a:buChar char="-"/>
            </a:pPr>
            <a:r>
              <a:rPr lang="uk-UA" dirty="0" smtClean="0"/>
              <a:t>визначати пріоритетні напрями розвитку регіону;</a:t>
            </a:r>
          </a:p>
          <a:p>
            <a:pPr>
              <a:buFontTx/>
              <a:buChar char="-"/>
            </a:pPr>
            <a:r>
              <a:rPr lang="uk-UA" dirty="0" smtClean="0"/>
              <a:t>розробляти стратегічний план;</a:t>
            </a:r>
          </a:p>
          <a:p>
            <a:pPr>
              <a:buFontTx/>
              <a:buChar char="-"/>
            </a:pPr>
            <a:r>
              <a:rPr lang="uk-UA" dirty="0"/>
              <a:t>з</a:t>
            </a:r>
            <a:r>
              <a:rPr lang="uk-UA" dirty="0" smtClean="0"/>
              <a:t>астосовувати </a:t>
            </a:r>
            <a:r>
              <a:rPr lang="uk-UA" dirty="0"/>
              <a:t>нові підходи для вироблення стратегії прийняття рішень у складних непередбачуваних </a:t>
            </a:r>
            <a:r>
              <a:rPr lang="uk-UA" dirty="0" smtClean="0"/>
              <a:t>умовах;</a:t>
            </a:r>
            <a:endParaRPr lang="uk-UA" dirty="0"/>
          </a:p>
          <a:p>
            <a:pPr>
              <a:buFontTx/>
              <a:buChar char="-"/>
            </a:pPr>
            <a:r>
              <a:rPr lang="uk-UA" dirty="0"/>
              <a:t>о</a:t>
            </a:r>
            <a:r>
              <a:rPr lang="uk-UA" dirty="0" smtClean="0"/>
              <a:t>бирати  </a:t>
            </a:r>
            <a:r>
              <a:rPr lang="uk-UA" dirty="0"/>
              <a:t>оптимальну стратегію господарювання та / або природокористування </a:t>
            </a:r>
            <a:r>
              <a:rPr lang="uk-UA" dirty="0" smtClean="0"/>
              <a:t>у </a:t>
            </a:r>
            <a:r>
              <a:rPr lang="uk-UA" dirty="0"/>
              <a:t>залежності від екологічних </a:t>
            </a:r>
            <a:r>
              <a:rPr lang="uk-UA" dirty="0" smtClean="0"/>
              <a:t>умов;</a:t>
            </a:r>
            <a:endParaRPr lang="uk-UA" dirty="0"/>
          </a:p>
          <a:p>
            <a:pPr>
              <a:buFontTx/>
              <a:buChar char="-"/>
            </a:pPr>
            <a:r>
              <a:rPr lang="uk-UA" dirty="0" smtClean="0"/>
              <a:t>застосовувати </a:t>
            </a:r>
            <a:r>
              <a:rPr lang="uk-UA" dirty="0"/>
              <a:t>нові підходи до аналізу та прогнозування складних явищ, критичного осмислення проблем у професійній </a:t>
            </a:r>
            <a:r>
              <a:rPr lang="uk-UA" dirty="0" smtClean="0"/>
              <a:t>діяльності;</a:t>
            </a:r>
            <a:endParaRPr lang="uk-UA" dirty="0"/>
          </a:p>
          <a:p>
            <a:pPr>
              <a:buFontTx/>
              <a:buChar char="-"/>
            </a:pPr>
            <a:r>
              <a:rPr lang="uk-UA" dirty="0" smtClean="0"/>
              <a:t> керувати </a:t>
            </a:r>
            <a:r>
              <a:rPr lang="uk-UA" dirty="0"/>
              <a:t>стратегічним розвитком команди </a:t>
            </a:r>
            <a:r>
              <a:rPr lang="uk-UA" dirty="0" smtClean="0"/>
              <a:t>у </a:t>
            </a:r>
            <a:r>
              <a:rPr lang="uk-UA" dirty="0"/>
              <a:t>процесі здійснення професійної діяльності у сфері екології, охорони довкілля та збалансованого </a:t>
            </a:r>
            <a:r>
              <a:rPr lang="uk-UA" dirty="0" smtClean="0"/>
              <a:t>природокористування;</a:t>
            </a:r>
            <a:endParaRPr lang="uk-UA" dirty="0"/>
          </a:p>
          <a:p>
            <a:pPr>
              <a:buFontTx/>
              <a:buChar char="-"/>
            </a:pPr>
            <a:r>
              <a:rPr lang="uk-UA" dirty="0" smtClean="0"/>
              <a:t>аналізувати </a:t>
            </a:r>
            <a:r>
              <a:rPr lang="uk-UA" dirty="0"/>
              <a:t>існуючі природні комплекси, </a:t>
            </a:r>
            <a:r>
              <a:rPr lang="uk-UA" dirty="0" smtClean="0"/>
              <a:t>моделі природокористування </a:t>
            </a:r>
            <a:r>
              <a:rPr lang="uk-UA" dirty="0"/>
              <a:t>з метою сталого розвитку регіонів.</a:t>
            </a:r>
          </a:p>
          <a:p>
            <a:pPr>
              <a:buFontTx/>
              <a:buChar char="-"/>
            </a:pPr>
            <a:endParaRPr lang="uk-UA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Tx/>
              <a:buChar char="-"/>
            </a:pPr>
            <a:endParaRPr lang="uk-UA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3454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32657"/>
            <a:ext cx="7632848" cy="720080"/>
          </a:xfrm>
        </p:spPr>
        <p:txBody>
          <a:bodyPr>
            <a:noAutofit/>
          </a:bodyPr>
          <a:lstStyle/>
          <a:p>
            <a:pPr algn="ctr"/>
            <a:r>
              <a:rPr lang="uk-UA" sz="4400" b="1" dirty="0" smtClean="0">
                <a:solidFill>
                  <a:schemeClr val="accent1">
                    <a:lumMod val="75000"/>
                  </a:schemeClr>
                </a:solidFill>
              </a:rPr>
              <a:t>сталий розвиток</a:t>
            </a:r>
            <a:endParaRPr lang="uk-UA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16372" y="2204864"/>
            <a:ext cx="4622237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404" y="2708920"/>
            <a:ext cx="42839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solidFill>
                  <a:prstClr val="black"/>
                </a:solidFill>
              </a:rPr>
              <a:t>Концепція сталого розвитку включає </a:t>
            </a:r>
            <a:r>
              <a:rPr lang="uk-UA" sz="2400" dirty="0" smtClean="0">
                <a:solidFill>
                  <a:prstClr val="black"/>
                </a:solidFill>
              </a:rPr>
              <a:t>наступні </a:t>
            </a:r>
            <a:r>
              <a:rPr lang="uk-UA" sz="2400" dirty="0">
                <a:solidFill>
                  <a:prstClr val="black"/>
                </a:solidFill>
              </a:rPr>
              <a:t>складові:</a:t>
            </a:r>
          </a:p>
          <a:p>
            <a:r>
              <a:rPr lang="uk-UA" sz="2400" dirty="0" smtClean="0">
                <a:solidFill>
                  <a:prstClr val="black"/>
                </a:solidFill>
              </a:rPr>
              <a:t>- економічну; </a:t>
            </a:r>
            <a:endParaRPr lang="uk-UA" sz="2400" dirty="0">
              <a:solidFill>
                <a:prstClr val="black"/>
              </a:solidFill>
            </a:endParaRPr>
          </a:p>
          <a:p>
            <a:r>
              <a:rPr lang="uk-UA" sz="2400" dirty="0" smtClean="0">
                <a:solidFill>
                  <a:prstClr val="black"/>
                </a:solidFill>
              </a:rPr>
              <a:t>- соціальну;</a:t>
            </a:r>
            <a:endParaRPr lang="uk-UA" sz="2400" dirty="0">
              <a:solidFill>
                <a:prstClr val="black"/>
              </a:solidFill>
            </a:endParaRPr>
          </a:p>
          <a:p>
            <a:r>
              <a:rPr lang="uk-UA" sz="2400" dirty="0" smtClean="0">
                <a:solidFill>
                  <a:prstClr val="black"/>
                </a:solidFill>
              </a:rPr>
              <a:t>- екологічну.</a:t>
            </a:r>
          </a:p>
          <a:p>
            <a:endParaRPr lang="uk-UA" sz="2400" dirty="0" smtClean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052736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С</a:t>
            </a:r>
            <a:r>
              <a:rPr lang="ru-RU" sz="2400" dirty="0" err="1" smtClean="0">
                <a:solidFill>
                  <a:prstClr val="black"/>
                </a:solidFill>
              </a:rPr>
              <a:t>тійкий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збалансований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соціально-економічний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розвиток</a:t>
            </a:r>
            <a:r>
              <a:rPr lang="ru-RU" sz="2400" dirty="0">
                <a:solidFill>
                  <a:prstClr val="black"/>
                </a:solidFill>
              </a:rPr>
              <a:t>, </a:t>
            </a:r>
            <a:r>
              <a:rPr lang="ru-RU" sz="2400" dirty="0" err="1" smtClean="0">
                <a:solidFill>
                  <a:prstClr val="black"/>
                </a:solidFill>
              </a:rPr>
              <a:t>який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>
                <a:solidFill>
                  <a:prstClr val="black"/>
                </a:solidFill>
              </a:rPr>
              <a:t>не </a:t>
            </a:r>
            <a:r>
              <a:rPr lang="ru-RU" sz="2400" dirty="0" err="1">
                <a:solidFill>
                  <a:prstClr val="black"/>
                </a:solidFill>
              </a:rPr>
              <a:t>руйнує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навколишнє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природнє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середовище</a:t>
            </a:r>
            <a:r>
              <a:rPr lang="ru-RU" sz="2400" dirty="0">
                <a:solidFill>
                  <a:prstClr val="black"/>
                </a:solidFill>
              </a:rPr>
              <a:t> та </a:t>
            </a:r>
            <a:r>
              <a:rPr lang="ru-RU" sz="2400" dirty="0" err="1" smtClean="0">
                <a:solidFill>
                  <a:prstClr val="black"/>
                </a:solidFill>
              </a:rPr>
              <a:t>забезпечує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безперервний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прогрес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</a:rPr>
              <a:t>суспільства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71999" y="6488668"/>
            <a:ext cx="44672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>
                <a:solidFill>
                  <a:prstClr val="black"/>
                </a:solidFill>
                <a:hlinkClick r:id="rId3"/>
              </a:rPr>
              <a:t>https://</a:t>
            </a:r>
            <a:r>
              <a:rPr lang="en-US" dirty="0" err="1">
                <a:solidFill>
                  <a:prstClr val="black"/>
                </a:solidFill>
                <a:hlinkClick r:id="rId3"/>
              </a:rPr>
              <a:t>www.ecolabel.org.ua</a:t>
            </a:r>
            <a:r>
              <a:rPr lang="en-US" dirty="0">
                <a:solidFill>
                  <a:prstClr val="black"/>
                </a:solidFill>
                <a:hlinkClick r:id="rId3"/>
              </a:rPr>
              <a:t>/</a:t>
            </a:r>
            <a:r>
              <a:rPr lang="en-US" dirty="0" err="1">
                <a:solidFill>
                  <a:prstClr val="black"/>
                </a:solidFill>
                <a:hlinkClick r:id="rId3"/>
              </a:rPr>
              <a:t>stalij-rozvitok</a:t>
            </a:r>
            <a:endParaRPr lang="uk-U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55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08720"/>
          </a:xfrm>
        </p:spPr>
        <p:txBody>
          <a:bodyPr>
            <a:normAutofit fontScale="90000"/>
          </a:bodyPr>
          <a:lstStyle/>
          <a:p>
            <a:pPr lvl="0" algn="ctr">
              <a:spcBef>
                <a:spcPts val="0"/>
              </a:spcBef>
            </a:pPr>
            <a:r>
              <a:rPr lang="ru-RU" sz="6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ru-RU" sz="6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ru-RU" sz="6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ru-RU" sz="6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ru-RU" sz="6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ru-RU" sz="6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ru-RU" sz="4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ru-RU" sz="4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ru-RU" sz="49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Ц</a:t>
            </a:r>
            <a:r>
              <a:rPr lang="uk-UA" sz="4000" b="1" dirty="0" smtClean="0">
                <a:solidFill>
                  <a:schemeClr val="accent1">
                    <a:lumMod val="75000"/>
                  </a:schemeClr>
                </a:solidFill>
              </a:rPr>
              <a:t>ІЛІ СТАЛОГО РОЗВИТКУ</a:t>
            </a:r>
            <a:r>
              <a:rPr lang="uk-UA" sz="49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uk-UA" sz="49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1600" dirty="0">
                <a:solidFill>
                  <a:srgbClr val="04617B"/>
                </a:solidFill>
                <a:ea typeface="+mn-ea"/>
                <a:cs typeface="+mn-cs"/>
                <a:hlinkClick r:id="rId4"/>
              </a:rPr>
              <a:t>https://</a:t>
            </a:r>
            <a:r>
              <a:rPr lang="en-US" sz="1600" dirty="0" err="1">
                <a:solidFill>
                  <a:srgbClr val="04617B"/>
                </a:solidFill>
                <a:ea typeface="+mn-ea"/>
                <a:cs typeface="+mn-cs"/>
                <a:hlinkClick r:id="rId4"/>
              </a:rPr>
              <a:t>www.youtube.com</a:t>
            </a:r>
            <a:r>
              <a:rPr lang="en-US" sz="1600" dirty="0">
                <a:solidFill>
                  <a:srgbClr val="04617B"/>
                </a:solidFill>
                <a:ea typeface="+mn-ea"/>
                <a:cs typeface="+mn-cs"/>
                <a:hlinkClick r:id="rId4"/>
              </a:rPr>
              <a:t>/</a:t>
            </a:r>
            <a:r>
              <a:rPr lang="en-US" sz="1600" dirty="0" err="1">
                <a:solidFill>
                  <a:srgbClr val="04617B"/>
                </a:solidFill>
                <a:ea typeface="+mn-ea"/>
                <a:cs typeface="+mn-cs"/>
                <a:hlinkClick r:id="rId4"/>
              </a:rPr>
              <a:t>watch?v</a:t>
            </a:r>
            <a:r>
              <a:rPr lang="en-US" sz="1600" dirty="0">
                <a:solidFill>
                  <a:srgbClr val="04617B"/>
                </a:solidFill>
                <a:ea typeface="+mn-ea"/>
                <a:cs typeface="+mn-cs"/>
                <a:hlinkClick r:id="rId4"/>
              </a:rPr>
              <a:t>=</a:t>
            </a:r>
            <a:r>
              <a:rPr lang="en-US" sz="1600" dirty="0" err="1">
                <a:solidFill>
                  <a:srgbClr val="04617B"/>
                </a:solidFill>
                <a:ea typeface="+mn-ea"/>
                <a:cs typeface="+mn-cs"/>
                <a:hlinkClick r:id="rId4"/>
              </a:rPr>
              <a:t>pKnesyS0Cs8</a:t>
            </a:r>
            <a:r>
              <a:rPr lang="uk-UA" sz="1800" dirty="0">
                <a:solidFill>
                  <a:prstClr val="black"/>
                </a:solidFill>
                <a:latin typeface="Constantia"/>
                <a:ea typeface="+mn-ea"/>
                <a:cs typeface="+mn-cs"/>
              </a:rPr>
              <a:t/>
            </a:r>
            <a:br>
              <a:rPr lang="uk-UA" sz="1800" dirty="0">
                <a:solidFill>
                  <a:prstClr val="black"/>
                </a:solidFill>
                <a:latin typeface="Constantia"/>
                <a:ea typeface="+mn-ea"/>
                <a:cs typeface="+mn-cs"/>
              </a:rPr>
            </a:br>
            <a:endParaRPr lang="uk-UA" sz="13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" name="17 цілей сталого розвитку)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6251" y="877713"/>
            <a:ext cx="7560840" cy="4298454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95693"/>
            <a:ext cx="123825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167" y="5603103"/>
            <a:ext cx="12573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866" y="5576643"/>
            <a:ext cx="1238250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2784" y="5572124"/>
            <a:ext cx="1247775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7758" y="5567362"/>
            <a:ext cx="1247775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789" y="5567362"/>
            <a:ext cx="12477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750" y="5559187"/>
            <a:ext cx="1238250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613382" y="5176167"/>
            <a:ext cx="35427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УКРАЇНСЬКИЙ ПРІОРИТЕТ</a:t>
            </a:r>
            <a:endParaRPr lang="uk-UA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708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76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3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5371" y="620688"/>
            <a:ext cx="8229600" cy="70868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err="1" smtClean="0"/>
              <a:t>ЕКОЛОГ</a:t>
            </a:r>
            <a:r>
              <a:rPr lang="uk-UA" sz="3600" b="1" dirty="0" smtClean="0"/>
              <a:t>ІЧНІ ЦІЛІ СТАЛОГО РОЗВИТКУ</a:t>
            </a:r>
            <a:endParaRPr lang="uk-UA" sz="36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67418"/>
            <a:ext cx="2021242" cy="1825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889107"/>
            <a:ext cx="2160240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149080"/>
            <a:ext cx="2088232" cy="1910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062" y="4149080"/>
            <a:ext cx="2224217" cy="1969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897" y="4149079"/>
            <a:ext cx="2170914" cy="1910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939" y="1949818"/>
            <a:ext cx="2088232" cy="1843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6175" y="1920652"/>
            <a:ext cx="1872208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63377" y="6162203"/>
            <a:ext cx="40007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C000"/>
                </a:solidFill>
              </a:rPr>
              <a:t>http://</a:t>
            </a:r>
            <a:r>
              <a:rPr lang="en-US" dirty="0" err="1">
                <a:solidFill>
                  <a:srgbClr val="FFC000"/>
                </a:solidFill>
              </a:rPr>
              <a:t>sdg.org.ua</a:t>
            </a:r>
            <a:r>
              <a:rPr lang="en-US" dirty="0">
                <a:solidFill>
                  <a:srgbClr val="FFC000"/>
                </a:solidFill>
              </a:rPr>
              <a:t>/</a:t>
            </a:r>
            <a:r>
              <a:rPr lang="en-US" dirty="0" err="1">
                <a:solidFill>
                  <a:srgbClr val="FFC000"/>
                </a:solidFill>
              </a:rPr>
              <a:t>ua</a:t>
            </a:r>
            <a:r>
              <a:rPr lang="en-US" dirty="0">
                <a:solidFill>
                  <a:srgbClr val="FFC000"/>
                </a:solidFill>
              </a:rPr>
              <a:t>/pro-</a:t>
            </a:r>
            <a:r>
              <a:rPr lang="en-US" dirty="0" err="1">
                <a:solidFill>
                  <a:srgbClr val="FFC000"/>
                </a:solidFill>
              </a:rPr>
              <a:t>hlobalni</a:t>
            </a:r>
            <a:r>
              <a:rPr lang="en-US" dirty="0">
                <a:solidFill>
                  <a:srgbClr val="FFC000"/>
                </a:solidFill>
              </a:rPr>
              <a:t>-</a:t>
            </a:r>
            <a:r>
              <a:rPr lang="en-US" dirty="0" err="1">
                <a:solidFill>
                  <a:srgbClr val="FFC000"/>
                </a:solidFill>
              </a:rPr>
              <a:t>tsili</a:t>
            </a:r>
            <a:endParaRPr lang="uk-UA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503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708688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>
                <a:solidFill>
                  <a:schemeClr val="accent1">
                    <a:lumMod val="75000"/>
                  </a:schemeClr>
                </a:solidFill>
              </a:rPr>
              <a:t>ЕКОЛОГІЧНА ОСВІТА ТА ВИХОВАННЯ</a:t>
            </a:r>
            <a:endParaRPr lang="uk-UA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28800"/>
            <a:ext cx="3312367" cy="472562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dirty="0" smtClean="0"/>
              <a:t>Екологічна освіта та виховання - одні </a:t>
            </a:r>
            <a:r>
              <a:rPr lang="uk-UA" dirty="0"/>
              <a:t>з основних важелів впливу на свідомість людей, </a:t>
            </a:r>
            <a:r>
              <a:rPr lang="uk-UA" dirty="0" smtClean="0"/>
              <a:t>що ґрунтуються на наукових і методичних засадах, охоплюють </a:t>
            </a:r>
            <a:r>
              <a:rPr lang="uk-UA" dirty="0"/>
              <a:t>все суспільство з урахуванням індивідуальних </a:t>
            </a:r>
            <a:r>
              <a:rPr lang="uk-UA" dirty="0" smtClean="0"/>
              <a:t>особливостей: віку, темпераменту, освіти, інтересів </a:t>
            </a:r>
            <a:r>
              <a:rPr lang="uk-UA" dirty="0"/>
              <a:t>та </a:t>
            </a:r>
            <a:r>
              <a:rPr lang="uk-UA" dirty="0" smtClean="0"/>
              <a:t>стимулів </a:t>
            </a:r>
            <a:r>
              <a:rPr lang="uk-UA" dirty="0"/>
              <a:t>різних груп соціально-професійних категорій населення.</a:t>
            </a:r>
          </a:p>
          <a:p>
            <a:endParaRPr lang="uk-UA" dirty="0" smtClean="0"/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628800"/>
            <a:ext cx="5652120" cy="4725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878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5453" y="1772816"/>
            <a:ext cx="8229600" cy="4389120"/>
          </a:xfrm>
        </p:spPr>
        <p:txBody>
          <a:bodyPr/>
          <a:lstStyle/>
          <a:p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772816"/>
            <a:ext cx="8280920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8000" b="1" cap="all" dirty="0" err="1" smtClean="0">
                <a:ln/>
                <a:solidFill>
                  <a:srgbClr val="0F6FC6"/>
                </a:solidFill>
                <a:effectLst>
                  <a:outerShdw blurRad="19685" dist="12700" dir="5400000" algn="tl" rotWithShape="0">
                    <a:srgbClr val="0F6FC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</a:rPr>
              <a:t>Дякую</a:t>
            </a:r>
            <a:r>
              <a:rPr lang="ru-RU" sz="8000" b="1" cap="all" dirty="0" smtClean="0">
                <a:ln/>
                <a:solidFill>
                  <a:srgbClr val="0F6FC6"/>
                </a:solidFill>
                <a:effectLst>
                  <a:outerShdw blurRad="19685" dist="12700" dir="5400000" algn="tl" rotWithShape="0">
                    <a:srgbClr val="0F6FC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</a:p>
          <a:p>
            <a:pPr algn="ctr"/>
            <a:r>
              <a:rPr lang="ru-RU" sz="8000" b="1" cap="all" dirty="0" smtClean="0">
                <a:ln/>
                <a:solidFill>
                  <a:srgbClr val="0F6FC6"/>
                </a:solidFill>
                <a:effectLst>
                  <a:outerShdw blurRad="19685" dist="12700" dir="5400000" algn="tl" rotWithShape="0">
                    <a:srgbClr val="0F6FC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</a:rPr>
              <a:t>за </a:t>
            </a:r>
          </a:p>
          <a:p>
            <a:pPr algn="ctr"/>
            <a:r>
              <a:rPr lang="ru-RU" sz="8000" b="1" cap="all" dirty="0" err="1" smtClean="0">
                <a:ln/>
                <a:solidFill>
                  <a:srgbClr val="0F6FC6"/>
                </a:solidFill>
                <a:effectLst>
                  <a:outerShdw blurRad="19685" dist="12700" dir="5400000" algn="tl" rotWithShape="0">
                    <a:srgbClr val="0F6FC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</a:rPr>
              <a:t>увагу</a:t>
            </a:r>
            <a:r>
              <a:rPr lang="ru-RU" sz="8000" b="1" cap="all" dirty="0" smtClean="0">
                <a:ln/>
                <a:solidFill>
                  <a:srgbClr val="0F6FC6"/>
                </a:solidFill>
                <a:effectLst>
                  <a:outerShdw blurRad="19685" dist="12700" dir="5400000" algn="tl" rotWithShape="0">
                    <a:srgbClr val="0F6FC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</a:rPr>
              <a:t>!</a:t>
            </a:r>
            <a:endParaRPr lang="ru-RU" sz="8000" b="1" cap="all" dirty="0">
              <a:ln/>
              <a:solidFill>
                <a:srgbClr val="0F6FC6"/>
              </a:solidFill>
              <a:effectLst>
                <a:outerShdw blurRad="19685" dist="12700" dir="5400000" algn="tl" rotWithShape="0">
                  <a:srgbClr val="0F6FC6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2162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65</TotalTime>
  <Words>209</Words>
  <Application>Microsoft Office PowerPoint</Application>
  <PresentationFormat>Экран (4:3)</PresentationFormat>
  <Paragraphs>28</Paragraphs>
  <Slides>7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1_Поток</vt:lpstr>
      <vt:lpstr>Поток</vt:lpstr>
      <vt:lpstr>2_Поток</vt:lpstr>
      <vt:lpstr>3_Поток</vt:lpstr>
      <vt:lpstr>4_Поток</vt:lpstr>
      <vt:lpstr>5_Поток</vt:lpstr>
      <vt:lpstr>Стратегія сталого розвитку</vt:lpstr>
      <vt:lpstr>УСПІШНА СТРАТЕГІЯ СТАЛОГО РОЗВИТКУ – ВИСОКА ЯКІСТЬ ЖИТТЯ СУСПІЛЬСТВА</vt:lpstr>
      <vt:lpstr>сталий розвиток</vt:lpstr>
      <vt:lpstr>     ЦІЛІ СТАЛОГО РОЗВИТКУ https://www.youtube.com/watch?v=pKnesyS0Cs8 </vt:lpstr>
      <vt:lpstr>ЕКОЛОГІЧНІ ЦІЛІ СТАЛОГО РОЗВИТКУ</vt:lpstr>
      <vt:lpstr>ЕКОЛОГІЧНА ОСВІТА ТА ВИХОВАННЯ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Стратегія сталого розвитку</dc:title>
  <cp:lastModifiedBy>User</cp:lastModifiedBy>
  <cp:revision>9</cp:revision>
  <dcterms:modified xsi:type="dcterms:W3CDTF">2020-07-31T15:23:17Z</dcterms:modified>
</cp:coreProperties>
</file>