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  <p:sldMasterId id="2147483744" r:id="rId6"/>
  </p:sldMasterIdLst>
  <p:sldIdLst>
    <p:sldId id="257" r:id="rId7"/>
    <p:sldId id="258" r:id="rId8"/>
    <p:sldId id="259" r:id="rId9"/>
    <p:sldId id="260" r:id="rId10"/>
    <p:sldId id="263" r:id="rId11"/>
    <p:sldId id="261" r:id="rId12"/>
    <p:sldId id="26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47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01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08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95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34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98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48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7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657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374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3770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609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507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722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023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213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16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28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140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8725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493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42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998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4021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593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4264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30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0493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82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983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388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982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573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132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439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356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4982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2428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86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747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973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4093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51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368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3271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5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277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4939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53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394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554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2792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709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399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4689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7715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9877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5162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847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232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3992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91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527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80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557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161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716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3972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29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885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31.07.2020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850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label.org.ua/stalij-rozvitok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hyperlink" Target="https://www.youtube.com/watch?v=pKnesyS0Cs8" TargetMode="Externa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916832"/>
            <a:ext cx="7851648" cy="1828800"/>
          </a:xfrm>
        </p:spPr>
        <p:txBody>
          <a:bodyPr>
            <a:normAutofit/>
          </a:bodyPr>
          <a:lstStyle/>
          <a:p>
            <a:r>
              <a:rPr lang="ru-RU" sz="6000" dirty="0" smtClean="0">
                <a:effectLst/>
              </a:rPr>
              <a:t>Стратег</a:t>
            </a:r>
            <a:r>
              <a:rPr lang="uk-UA" sz="6000" dirty="0" err="1" smtClean="0">
                <a:effectLst/>
              </a:rPr>
              <a:t>ія</a:t>
            </a:r>
            <a:r>
              <a:rPr lang="uk-UA" sz="6000" dirty="0" smtClean="0">
                <a:effectLst/>
              </a:rPr>
              <a:t> сталого розвитку</a:t>
            </a:r>
            <a:endParaRPr lang="uk-UA" sz="6000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293096"/>
            <a:ext cx="7854696" cy="1752600"/>
          </a:xfrm>
        </p:spPr>
        <p:txBody>
          <a:bodyPr>
            <a:noAutofit/>
          </a:bodyPr>
          <a:lstStyle/>
          <a:p>
            <a:r>
              <a:rPr lang="en-US" sz="4400" dirty="0"/>
              <a:t>Sustainable development strategy</a:t>
            </a:r>
            <a:endParaRPr lang="uk-UA" sz="4400" dirty="0"/>
          </a:p>
        </p:txBody>
      </p:sp>
      <p:pic>
        <p:nvPicPr>
          <p:cNvPr id="4" name="Picture 2" descr="C:\Users\User\Downloads\15960357193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9712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ownloads\15960357188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1482"/>
            <a:ext cx="2031367" cy="19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18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solidFill>
                  <a:schemeClr val="accent1">
                    <a:lumMod val="75000"/>
                  </a:schemeClr>
                </a:solidFill>
              </a:rPr>
              <a:t>УСПІШНА СТРАТЕГІЯ СТАЛОГО РОЗВИТКУ – ВИСОКА ЯКІСТЬ ЖИТТЯ СУСПІЛЬСТВА</a:t>
            </a:r>
            <a:endParaRPr lang="uk-UA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935480"/>
            <a:ext cx="7488832" cy="438912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b="1" dirty="0" smtClean="0"/>
              <a:t>Опанувавши курс ви зможете:</a:t>
            </a:r>
          </a:p>
          <a:p>
            <a:pPr>
              <a:buFontTx/>
              <a:buChar char="-"/>
            </a:pPr>
            <a:r>
              <a:rPr lang="uk-UA" dirty="0" smtClean="0"/>
              <a:t>визначати пріоритетні напрями розвитку регіону;</a:t>
            </a:r>
          </a:p>
          <a:p>
            <a:pPr>
              <a:buFontTx/>
              <a:buChar char="-"/>
            </a:pPr>
            <a:r>
              <a:rPr lang="uk-UA" dirty="0" smtClean="0"/>
              <a:t>розробляти стратегічний план;</a:t>
            </a:r>
          </a:p>
          <a:p>
            <a:pPr>
              <a:buFontTx/>
              <a:buChar char="-"/>
            </a:pPr>
            <a:r>
              <a:rPr lang="uk-UA" dirty="0"/>
              <a:t>з</a:t>
            </a:r>
            <a:r>
              <a:rPr lang="uk-UA" dirty="0" smtClean="0"/>
              <a:t>астосовувати </a:t>
            </a:r>
            <a:r>
              <a:rPr lang="uk-UA" dirty="0"/>
              <a:t>нові підходи для вироблення стратегії прийняття рішень у складних непередбачуваних </a:t>
            </a:r>
            <a:r>
              <a:rPr lang="uk-UA" dirty="0" smtClean="0"/>
              <a:t>умовах;</a:t>
            </a:r>
            <a:endParaRPr lang="uk-UA" dirty="0"/>
          </a:p>
          <a:p>
            <a:pPr>
              <a:buFontTx/>
              <a:buChar char="-"/>
            </a:pPr>
            <a:r>
              <a:rPr lang="uk-UA" dirty="0"/>
              <a:t>о</a:t>
            </a:r>
            <a:r>
              <a:rPr lang="uk-UA" dirty="0" smtClean="0"/>
              <a:t>бирати  </a:t>
            </a:r>
            <a:r>
              <a:rPr lang="uk-UA" dirty="0"/>
              <a:t>оптимальну стратегію господарювання та / або природокористування </a:t>
            </a:r>
            <a:r>
              <a:rPr lang="uk-UA" dirty="0" smtClean="0"/>
              <a:t>у </a:t>
            </a:r>
            <a:r>
              <a:rPr lang="uk-UA" dirty="0"/>
              <a:t>залежності від екологічних </a:t>
            </a:r>
            <a:r>
              <a:rPr lang="uk-UA" dirty="0" smtClean="0"/>
              <a:t>умов;</a:t>
            </a:r>
            <a:endParaRPr lang="uk-UA" dirty="0"/>
          </a:p>
          <a:p>
            <a:pPr>
              <a:buFontTx/>
              <a:buChar char="-"/>
            </a:pPr>
            <a:r>
              <a:rPr lang="uk-UA" dirty="0" smtClean="0"/>
              <a:t>застосовувати </a:t>
            </a:r>
            <a:r>
              <a:rPr lang="uk-UA" dirty="0"/>
              <a:t>нові підходи до аналізу та прогнозування складних явищ, критичного осмислення проблем у професійній </a:t>
            </a:r>
            <a:r>
              <a:rPr lang="uk-UA" dirty="0" smtClean="0"/>
              <a:t>діяльності;</a:t>
            </a:r>
            <a:endParaRPr lang="uk-UA" dirty="0"/>
          </a:p>
          <a:p>
            <a:pPr>
              <a:buFontTx/>
              <a:buChar char="-"/>
            </a:pPr>
            <a:r>
              <a:rPr lang="uk-UA" dirty="0" smtClean="0"/>
              <a:t> керувати </a:t>
            </a:r>
            <a:r>
              <a:rPr lang="uk-UA" dirty="0"/>
              <a:t>стратегічним розвитком команди </a:t>
            </a:r>
            <a:r>
              <a:rPr lang="uk-UA" dirty="0" smtClean="0"/>
              <a:t>у </a:t>
            </a:r>
            <a:r>
              <a:rPr lang="uk-UA" dirty="0"/>
              <a:t>процесі здійснення професійної діяльності у сфері екології, охорони довкілля та збалансованого </a:t>
            </a:r>
            <a:r>
              <a:rPr lang="uk-UA" dirty="0" smtClean="0"/>
              <a:t>природокористування;</a:t>
            </a:r>
            <a:endParaRPr lang="uk-UA" dirty="0"/>
          </a:p>
          <a:p>
            <a:pPr>
              <a:buFontTx/>
              <a:buChar char="-"/>
            </a:pPr>
            <a:r>
              <a:rPr lang="uk-UA" dirty="0" smtClean="0"/>
              <a:t>аналізувати </a:t>
            </a:r>
            <a:r>
              <a:rPr lang="uk-UA" dirty="0"/>
              <a:t>існуючі природні комплекси, </a:t>
            </a:r>
            <a:r>
              <a:rPr lang="uk-UA" dirty="0" smtClean="0"/>
              <a:t>моделі природокористування </a:t>
            </a:r>
            <a:r>
              <a:rPr lang="uk-UA" dirty="0"/>
              <a:t>з метою сталого розвитку регіонів.</a:t>
            </a:r>
          </a:p>
          <a:p>
            <a:pPr>
              <a:buFontTx/>
              <a:buChar char="-"/>
            </a:pPr>
            <a:endParaRPr lang="uk-UA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Tx/>
              <a:buChar char="-"/>
            </a:pPr>
            <a:endParaRPr lang="uk-UA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3454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7"/>
            <a:ext cx="7632848" cy="720080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 smtClean="0">
                <a:solidFill>
                  <a:schemeClr val="accent1">
                    <a:lumMod val="75000"/>
                  </a:schemeClr>
                </a:solidFill>
              </a:rPr>
              <a:t>сталий розвиток</a:t>
            </a:r>
            <a:endParaRPr lang="uk-UA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6372" y="2204864"/>
            <a:ext cx="4622237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404" y="2708920"/>
            <a:ext cx="4283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prstClr val="black"/>
                </a:solidFill>
              </a:rPr>
              <a:t>Концепція сталого розвитку включає </a:t>
            </a:r>
            <a:r>
              <a:rPr lang="uk-UA" sz="2400" dirty="0" smtClean="0">
                <a:solidFill>
                  <a:prstClr val="black"/>
                </a:solidFill>
              </a:rPr>
              <a:t>наступні </a:t>
            </a:r>
            <a:r>
              <a:rPr lang="uk-UA" sz="2400" dirty="0">
                <a:solidFill>
                  <a:prstClr val="black"/>
                </a:solidFill>
              </a:rPr>
              <a:t>складові:</a:t>
            </a:r>
          </a:p>
          <a:p>
            <a:r>
              <a:rPr lang="uk-UA" sz="2400" dirty="0" smtClean="0">
                <a:solidFill>
                  <a:prstClr val="black"/>
                </a:solidFill>
              </a:rPr>
              <a:t>- економічну; </a:t>
            </a:r>
            <a:endParaRPr lang="uk-UA" sz="2400" dirty="0">
              <a:solidFill>
                <a:prstClr val="black"/>
              </a:solidFill>
            </a:endParaRPr>
          </a:p>
          <a:p>
            <a:r>
              <a:rPr lang="uk-UA" sz="2400" dirty="0" smtClean="0">
                <a:solidFill>
                  <a:prstClr val="black"/>
                </a:solidFill>
              </a:rPr>
              <a:t>- соціальну;</a:t>
            </a:r>
            <a:endParaRPr lang="uk-UA" sz="2400" dirty="0">
              <a:solidFill>
                <a:prstClr val="black"/>
              </a:solidFill>
            </a:endParaRPr>
          </a:p>
          <a:p>
            <a:r>
              <a:rPr lang="uk-UA" sz="2400" dirty="0" smtClean="0">
                <a:solidFill>
                  <a:prstClr val="black"/>
                </a:solidFill>
              </a:rPr>
              <a:t>- екологічну.</a:t>
            </a:r>
          </a:p>
          <a:p>
            <a:endParaRPr lang="uk-UA" sz="2400" dirty="0" smtClean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05273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С</a:t>
            </a:r>
            <a:r>
              <a:rPr lang="ru-RU" sz="2400" dirty="0" err="1" smtClean="0">
                <a:solidFill>
                  <a:prstClr val="black"/>
                </a:solidFill>
              </a:rPr>
              <a:t>тійкий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збалансований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соціально-економічний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розвиток</a:t>
            </a:r>
            <a:r>
              <a:rPr lang="ru-RU" sz="2400" dirty="0">
                <a:solidFill>
                  <a:prstClr val="black"/>
                </a:solidFill>
              </a:rPr>
              <a:t>, </a:t>
            </a:r>
            <a:r>
              <a:rPr lang="ru-RU" sz="2400" dirty="0" err="1" smtClean="0">
                <a:solidFill>
                  <a:prstClr val="black"/>
                </a:solidFill>
              </a:rPr>
              <a:t>який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prstClr val="black"/>
                </a:solidFill>
              </a:rPr>
              <a:t>не </a:t>
            </a:r>
            <a:r>
              <a:rPr lang="ru-RU" sz="2400" dirty="0" err="1">
                <a:solidFill>
                  <a:prstClr val="black"/>
                </a:solidFill>
              </a:rPr>
              <a:t>руйнує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навколишнє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природнє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середовище</a:t>
            </a:r>
            <a:r>
              <a:rPr lang="ru-RU" sz="2400" dirty="0">
                <a:solidFill>
                  <a:prstClr val="black"/>
                </a:solidFill>
              </a:rPr>
              <a:t> та </a:t>
            </a:r>
            <a:r>
              <a:rPr lang="ru-RU" sz="2400" dirty="0" err="1" smtClean="0">
                <a:solidFill>
                  <a:prstClr val="black"/>
                </a:solidFill>
              </a:rPr>
              <a:t>забезпечує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безперервний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прогрес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суспільства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1999" y="6488668"/>
            <a:ext cx="4467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  <a:hlinkClick r:id="rId3"/>
              </a:rPr>
              <a:t>https://</a:t>
            </a:r>
            <a:r>
              <a:rPr lang="en-US" dirty="0" err="1">
                <a:solidFill>
                  <a:prstClr val="black"/>
                </a:solidFill>
                <a:hlinkClick r:id="rId3"/>
              </a:rPr>
              <a:t>www.ecolabel.org.ua</a:t>
            </a:r>
            <a:r>
              <a:rPr lang="en-US" dirty="0">
                <a:solidFill>
                  <a:prstClr val="black"/>
                </a:solidFill>
                <a:hlinkClick r:id="rId3"/>
              </a:rPr>
              <a:t>/</a:t>
            </a:r>
            <a:r>
              <a:rPr lang="en-US" dirty="0" err="1">
                <a:solidFill>
                  <a:prstClr val="black"/>
                </a:solidFill>
                <a:hlinkClick r:id="rId3"/>
              </a:rPr>
              <a:t>stalij-rozvitok</a:t>
            </a:r>
            <a:endParaRPr lang="uk-U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55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08720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sz="6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49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/>
            </a:r>
            <a:br>
              <a:rPr lang="ru-RU" sz="49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ru-RU" sz="49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Ц</a:t>
            </a:r>
            <a:r>
              <a:rPr lang="uk-UA" sz="4000" b="1" dirty="0" smtClean="0">
                <a:solidFill>
                  <a:schemeClr val="accent1">
                    <a:lumMod val="75000"/>
                  </a:schemeClr>
                </a:solidFill>
              </a:rPr>
              <a:t>ІЛІ СТАЛОГО РОЗВИТКУ</a:t>
            </a:r>
            <a:r>
              <a:rPr lang="uk-UA" sz="49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uk-UA" sz="49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600" dirty="0">
                <a:solidFill>
                  <a:srgbClr val="04617B"/>
                </a:solidFill>
                <a:ea typeface="+mn-ea"/>
                <a:cs typeface="+mn-cs"/>
                <a:hlinkClick r:id="rId4"/>
              </a:rPr>
              <a:t>https://</a:t>
            </a:r>
            <a:r>
              <a:rPr lang="en-US" sz="1600" dirty="0" err="1">
                <a:solidFill>
                  <a:srgbClr val="04617B"/>
                </a:solidFill>
                <a:ea typeface="+mn-ea"/>
                <a:cs typeface="+mn-cs"/>
                <a:hlinkClick r:id="rId4"/>
              </a:rPr>
              <a:t>www.youtube.com</a:t>
            </a:r>
            <a:r>
              <a:rPr lang="en-US" sz="1600" dirty="0">
                <a:solidFill>
                  <a:srgbClr val="04617B"/>
                </a:solidFill>
                <a:ea typeface="+mn-ea"/>
                <a:cs typeface="+mn-cs"/>
                <a:hlinkClick r:id="rId4"/>
              </a:rPr>
              <a:t>/</a:t>
            </a:r>
            <a:r>
              <a:rPr lang="en-US" sz="1600" dirty="0" err="1">
                <a:solidFill>
                  <a:srgbClr val="04617B"/>
                </a:solidFill>
                <a:ea typeface="+mn-ea"/>
                <a:cs typeface="+mn-cs"/>
                <a:hlinkClick r:id="rId4"/>
              </a:rPr>
              <a:t>watch?v</a:t>
            </a:r>
            <a:r>
              <a:rPr lang="en-US" sz="1600" dirty="0">
                <a:solidFill>
                  <a:srgbClr val="04617B"/>
                </a:solidFill>
                <a:ea typeface="+mn-ea"/>
                <a:cs typeface="+mn-cs"/>
                <a:hlinkClick r:id="rId4"/>
              </a:rPr>
              <a:t>=</a:t>
            </a:r>
            <a:r>
              <a:rPr lang="en-US" sz="1600" dirty="0" err="1">
                <a:solidFill>
                  <a:srgbClr val="04617B"/>
                </a:solidFill>
                <a:ea typeface="+mn-ea"/>
                <a:cs typeface="+mn-cs"/>
                <a:hlinkClick r:id="rId4"/>
              </a:rPr>
              <a:t>pKnesyS0Cs8</a:t>
            </a:r>
            <a:r>
              <a:rPr lang="uk-UA" sz="1800" dirty="0">
                <a:solidFill>
                  <a:prstClr val="black"/>
                </a:solidFill>
                <a:latin typeface="Constantia"/>
                <a:ea typeface="+mn-ea"/>
                <a:cs typeface="+mn-cs"/>
              </a:rPr>
              <a:t/>
            </a:r>
            <a:br>
              <a:rPr lang="uk-UA" sz="1800" dirty="0">
                <a:solidFill>
                  <a:prstClr val="black"/>
                </a:solidFill>
                <a:latin typeface="Constantia"/>
                <a:ea typeface="+mn-ea"/>
                <a:cs typeface="+mn-cs"/>
              </a:rPr>
            </a:br>
            <a:endParaRPr lang="uk-UA" sz="13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17 цілей сталого розвитку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251" y="877713"/>
            <a:ext cx="7560840" cy="4298454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95693"/>
            <a:ext cx="12382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167" y="5603103"/>
            <a:ext cx="12573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866" y="5576643"/>
            <a:ext cx="12382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784" y="5572124"/>
            <a:ext cx="124777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758" y="5567362"/>
            <a:ext cx="124777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789" y="5567362"/>
            <a:ext cx="12477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5559187"/>
            <a:ext cx="12382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613382" y="5176167"/>
            <a:ext cx="35427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+mj-cs"/>
              </a:rPr>
              <a:t>УКРАЇНСЬКИЙ ПРІОРИТЕТ</a:t>
            </a:r>
            <a:endParaRPr lang="uk-UA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70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371" y="6206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 smtClean="0"/>
              <a:t>ЕКОЛОГ</a:t>
            </a:r>
            <a:r>
              <a:rPr lang="uk-UA" sz="3600" b="1" dirty="0" smtClean="0"/>
              <a:t>ІЧНІ ЦІЛІ СТАЛОГО РОЗВИТКУ</a:t>
            </a:r>
            <a:endParaRPr lang="uk-UA" sz="3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67418"/>
            <a:ext cx="2021242" cy="1825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889107"/>
            <a:ext cx="216024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49080"/>
            <a:ext cx="2088232" cy="191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62" y="4149080"/>
            <a:ext cx="2224217" cy="196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897" y="4149079"/>
            <a:ext cx="2170914" cy="191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939" y="1949818"/>
            <a:ext cx="2088232" cy="184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175" y="1920652"/>
            <a:ext cx="187220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63377" y="6162203"/>
            <a:ext cx="4000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http://</a:t>
            </a:r>
            <a:r>
              <a:rPr lang="en-US" dirty="0" err="1">
                <a:solidFill>
                  <a:srgbClr val="FFC000"/>
                </a:solidFill>
              </a:rPr>
              <a:t>sdg.org.ua</a:t>
            </a:r>
            <a:r>
              <a:rPr lang="en-US" dirty="0">
                <a:solidFill>
                  <a:srgbClr val="FFC000"/>
                </a:solidFill>
              </a:rPr>
              <a:t>/</a:t>
            </a:r>
            <a:r>
              <a:rPr lang="en-US" dirty="0" err="1">
                <a:solidFill>
                  <a:srgbClr val="FFC000"/>
                </a:solidFill>
              </a:rPr>
              <a:t>ua</a:t>
            </a:r>
            <a:r>
              <a:rPr lang="en-US" dirty="0">
                <a:solidFill>
                  <a:srgbClr val="FFC000"/>
                </a:solidFill>
              </a:rPr>
              <a:t>/pro-</a:t>
            </a:r>
            <a:r>
              <a:rPr lang="en-US" dirty="0" err="1">
                <a:solidFill>
                  <a:srgbClr val="FFC000"/>
                </a:solidFill>
              </a:rPr>
              <a:t>hlobalni</a:t>
            </a:r>
            <a:r>
              <a:rPr lang="en-US" dirty="0">
                <a:solidFill>
                  <a:srgbClr val="FFC000"/>
                </a:solidFill>
              </a:rPr>
              <a:t>-</a:t>
            </a:r>
            <a:r>
              <a:rPr lang="en-US" dirty="0" err="1">
                <a:solidFill>
                  <a:srgbClr val="FFC000"/>
                </a:solidFill>
              </a:rPr>
              <a:t>tsili</a:t>
            </a:r>
            <a:endParaRPr lang="uk-UA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0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accent1">
                    <a:lumMod val="75000"/>
                  </a:schemeClr>
                </a:solidFill>
              </a:rPr>
              <a:t>ЕКОЛОГІЧНА ОСВІТА ТА ВИХОВАННЯ</a:t>
            </a:r>
            <a:endParaRPr lang="uk-UA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28800"/>
            <a:ext cx="3312367" cy="472562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dirty="0" smtClean="0"/>
              <a:t>Екологічна освіта та виховання - одні </a:t>
            </a:r>
            <a:r>
              <a:rPr lang="uk-UA" dirty="0"/>
              <a:t>з основних важелів впливу на свідомість людей, </a:t>
            </a:r>
            <a:r>
              <a:rPr lang="uk-UA" dirty="0" smtClean="0"/>
              <a:t>що ґрунтуються на наукових і методичних засадах, охоплюють </a:t>
            </a:r>
            <a:r>
              <a:rPr lang="uk-UA" dirty="0"/>
              <a:t>все суспільство з урахуванням індивідуальних </a:t>
            </a:r>
            <a:r>
              <a:rPr lang="uk-UA" dirty="0" smtClean="0"/>
              <a:t>особливостей: віку, темпераменту, освіти, інтересів </a:t>
            </a:r>
            <a:r>
              <a:rPr lang="uk-UA" dirty="0"/>
              <a:t>та </a:t>
            </a:r>
            <a:r>
              <a:rPr lang="uk-UA" dirty="0" smtClean="0"/>
              <a:t>стимулів </a:t>
            </a:r>
            <a:r>
              <a:rPr lang="uk-UA" dirty="0"/>
              <a:t>різних груп соціально-професійних категорій населення.</a:t>
            </a:r>
          </a:p>
          <a:p>
            <a:endParaRPr lang="uk-UA" dirty="0" smtClean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28800"/>
            <a:ext cx="5652120" cy="472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78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5453" y="1772816"/>
            <a:ext cx="8229600" cy="4389120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72816"/>
            <a:ext cx="828092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8000" b="1" cap="all" dirty="0" err="1" smtClean="0">
                <a:ln/>
                <a:solidFill>
                  <a:srgbClr val="0F6FC6"/>
                </a:solidFill>
                <a:effectLst>
                  <a:outerShdw blurRad="19685" dist="12700" dir="5400000" algn="tl" rotWithShape="0">
                    <a:srgbClr val="0F6FC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Дякую</a:t>
            </a:r>
            <a:r>
              <a:rPr lang="ru-RU" sz="8000" b="1" cap="all" dirty="0" smtClean="0">
                <a:ln/>
                <a:solidFill>
                  <a:srgbClr val="0F6FC6"/>
                </a:solidFill>
                <a:effectLst>
                  <a:outerShdw blurRad="19685" dist="12700" dir="5400000" algn="tl" rotWithShape="0">
                    <a:srgbClr val="0F6FC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8000" b="1" cap="all" dirty="0" smtClean="0">
                <a:ln/>
                <a:solidFill>
                  <a:srgbClr val="0F6FC6"/>
                </a:solidFill>
                <a:effectLst>
                  <a:outerShdw blurRad="19685" dist="12700" dir="5400000" algn="tl" rotWithShape="0">
                    <a:srgbClr val="0F6FC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за </a:t>
            </a:r>
          </a:p>
          <a:p>
            <a:pPr algn="ctr"/>
            <a:r>
              <a:rPr lang="ru-RU" sz="8000" b="1" cap="all" dirty="0" err="1" smtClean="0">
                <a:ln/>
                <a:solidFill>
                  <a:srgbClr val="0F6FC6"/>
                </a:solidFill>
                <a:effectLst>
                  <a:outerShdw blurRad="19685" dist="12700" dir="5400000" algn="tl" rotWithShape="0">
                    <a:srgbClr val="0F6FC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увагу</a:t>
            </a:r>
            <a:r>
              <a:rPr lang="ru-RU" sz="8000" b="1" cap="all" dirty="0" smtClean="0">
                <a:ln/>
                <a:solidFill>
                  <a:srgbClr val="0F6FC6"/>
                </a:solidFill>
                <a:effectLst>
                  <a:outerShdw blurRad="19685" dist="12700" dir="5400000" algn="tl" rotWithShape="0">
                    <a:srgbClr val="0F6FC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!</a:t>
            </a:r>
            <a:endParaRPr lang="ru-RU" sz="8000" b="1" cap="all" dirty="0">
              <a:ln/>
              <a:solidFill>
                <a:srgbClr val="0F6FC6"/>
              </a:solidFill>
              <a:effectLst>
                <a:outerShdw blurRad="19685" dist="12700" dir="5400000" algn="tl" rotWithShape="0">
                  <a:srgbClr val="0F6FC6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162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65</TotalTime>
  <Words>209</Words>
  <Application>Microsoft Office PowerPoint</Application>
  <PresentationFormat>Экран (4:3)</PresentationFormat>
  <Paragraphs>28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1_Поток</vt:lpstr>
      <vt:lpstr>Поток</vt:lpstr>
      <vt:lpstr>2_Поток</vt:lpstr>
      <vt:lpstr>3_Поток</vt:lpstr>
      <vt:lpstr>4_Поток</vt:lpstr>
      <vt:lpstr>5_Поток</vt:lpstr>
      <vt:lpstr>Стратегія сталого розвитку</vt:lpstr>
      <vt:lpstr>УСПІШНА СТРАТЕГІЯ СТАЛОГО РОЗВИТКУ – ВИСОКА ЯКІСТЬ ЖИТТЯ СУСПІЛЬСТВА</vt:lpstr>
      <vt:lpstr>сталий розвиток</vt:lpstr>
      <vt:lpstr>     ЦІЛІ СТАЛОГО РОЗВИТКУ https://www.youtube.com/watch?v=pKnesyS0Cs8 </vt:lpstr>
      <vt:lpstr>ЕКОЛОГІЧНІ ЦІЛІ СТАЛОГО РОЗВИТКУ</vt:lpstr>
      <vt:lpstr>ЕКОЛОГІЧНА ОСВІТА ТА ВИХОВАННЯ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Стратегія сталого розвитку</dc:title>
  <cp:lastModifiedBy>User</cp:lastModifiedBy>
  <cp:revision>9</cp:revision>
  <dcterms:modified xsi:type="dcterms:W3CDTF">2020-07-31T15:23:17Z</dcterms:modified>
</cp:coreProperties>
</file>